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0" r:id="rId6"/>
    <p:sldId id="264" r:id="rId7"/>
    <p:sldId id="265" r:id="rId8"/>
    <p:sldId id="266" r:id="rId9"/>
    <p:sldId id="271" r:id="rId10"/>
    <p:sldId id="268" r:id="rId11"/>
    <p:sldId id="269" r:id="rId12"/>
    <p:sldId id="270" r:id="rId13"/>
  </p:sldIdLst>
  <p:sldSz cx="12188825" cy="6858000"/>
  <p:notesSz cx="6797675" cy="9928225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howGuides="1">
      <p:cViewPr>
        <p:scale>
          <a:sx n="75" d="100"/>
          <a:sy n="75" d="100"/>
        </p:scale>
        <p:origin x="-1704" y="-990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40" y="6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9840AC-5CCD-4BFB-8F02-74313C36B441}" type="datetime1">
              <a:rPr lang="fr-FR" smtClean="0"/>
              <a:pPr rtl="0"/>
              <a:t>09/01/2018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1E770CE8-E7F3-42E9-8D3E-0343EDF98A71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2615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6754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6913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7176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2364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55058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5628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8032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ltGray"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416D09E-BADA-4276-AEB0-62F164A107CB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49098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40823C-F866-4475-BD50-0E0F455B37E7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66616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D752-03E3-45CD-8E29-95ED10400B03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9172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BA69A-7EE8-41B5-BE12-0C3D70D471D4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1355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31E6D648-3566-48CC-AA60-313AC0CD607F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77491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733FE-23C3-4D6F-BA23-5DB3F1B44F3F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78340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44E570-3E20-49B2-9A95-12262F7E7706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5459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24767-6660-4424-81A2-A1710DD81C6B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12167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3775F-5D66-4D45-8872-A7C66176E9EF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56617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D0EC6C-D784-4646-9C2D-FFE2C92D1A63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11189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FF9502-8D11-41DE-B84B-D09CA0D5DFB0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35703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96CB27ED-8553-4FBD-A48A-3772F434F098}" type="datetime1">
              <a:rPr lang="fr-FR" noProof="0" smtClean="0"/>
              <a:pPr rtl="0"/>
              <a:t>09/01/2018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Glaciar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File:153_-_Glacier_Perito_Moreno_-_Grotte_glaciaire_-_Janvier_201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pulationdata.net/indexcarte.php?monde&amp;mid=3295&amp;nom=monde-glaci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arcticglaciers.org/modern-glaciers/glacier-flo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Mer_de_Glace_hiver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riksdalsbreen_summer_2006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diversite.net/media769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iha.com.de/Ferienwohnungen-Patagonien/1S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eanlucbennahmias.eu/rechauffement-climatique-lunion-europeenne-doit-prendre-ses-responsabilites-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arnetsdumont-blanc.blogspot.com/2013/04/echec-croulant.html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owder_snow_avalanche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fr.wikipedia.org/wiki/Orl%C3%A9a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5940" y="1628800"/>
            <a:ext cx="8329031" cy="1324744"/>
          </a:xfrm>
        </p:spPr>
        <p:txBody>
          <a:bodyPr rtlCol="0"/>
          <a:lstStyle/>
          <a:p>
            <a:pPr algn="ctr" rtl="0"/>
            <a:r>
              <a:rPr lang="fr-FR" sz="9600" dirty="0"/>
              <a:t>Les glaciers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796" y="5013176"/>
            <a:ext cx="7516442" cy="1116085"/>
          </a:xfrm>
        </p:spPr>
        <p:txBody>
          <a:bodyPr rtlCol="0"/>
          <a:lstStyle/>
          <a:p>
            <a:pPr rtl="0"/>
            <a:r>
              <a:rPr lang="fr-FR" dirty="0"/>
              <a:t>Exposé CM1c</a:t>
            </a:r>
          </a:p>
          <a:p>
            <a:pPr rtl="0"/>
            <a:r>
              <a:rPr lang="fr-FR" dirty="0"/>
              <a:t>Amélia STENGER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6223FA3-3FFF-44A4-AB1F-DE6B8324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491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712211" y="900910"/>
            <a:ext cx="9782801" cy="1087929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fr-FR" dirty="0"/>
              <a:t>Un glacier est un ensemble compact formé de plusieurs couches de glace superposées. L’eau sous forme de glace est de l’eau douce.</a:t>
            </a:r>
          </a:p>
          <a:p>
            <a:pPr marL="0" lvl="0" indent="0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C548C75-C879-469A-8157-A5F23C0B7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73932" y="2420888"/>
            <a:ext cx="4176464" cy="2861530"/>
          </a:xfrm>
          <a:prstGeom prst="rect">
            <a:avLst/>
          </a:prstGeom>
        </p:spPr>
      </p:pic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xmlns="" id="{90648CC2-7528-4132-AFFB-D01735ED3B25}"/>
              </a:ext>
            </a:extLst>
          </p:cNvPr>
          <p:cNvSpPr txBox="1">
            <a:spLocks/>
          </p:cNvSpPr>
          <p:nvPr/>
        </p:nvSpPr>
        <p:spPr>
          <a:xfrm>
            <a:off x="6165186" y="2386283"/>
            <a:ext cx="5616622" cy="204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Les glaciers se forment lorsque les températures sont froides. Souvent, ils s’écoulent lentement en suivant la pente de la montagne. </a:t>
            </a:r>
          </a:p>
          <a:p>
            <a:pPr marL="0" indent="0">
              <a:buFont typeface="Euphemia" pitchFamily="34" charset="0"/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6BB44B8-A930-4591-9EE8-6A4EB01C7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66422" y="4653136"/>
            <a:ext cx="5328590" cy="1800200"/>
          </a:xfrm>
          <a:prstGeom prst="rect">
            <a:avLst/>
          </a:prstGeom>
        </p:spPr>
      </p:pic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Définition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6C35BA60-B190-4318-9E46-C1525BFE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56149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712211" y="900911"/>
            <a:ext cx="9782801" cy="964704"/>
          </a:xfrm>
        </p:spPr>
        <p:txBody>
          <a:bodyPr rtlCol="0"/>
          <a:lstStyle/>
          <a:p>
            <a:pPr lvl="0"/>
            <a:r>
              <a:rPr lang="fr-FR" dirty="0"/>
              <a:t>Les glaciers représentent 70 % des eaux douces de la planète.</a:t>
            </a:r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xmlns="" id="{90648CC2-7528-4132-AFFB-D01735ED3B25}"/>
              </a:ext>
            </a:extLst>
          </p:cNvPr>
          <p:cNvSpPr txBox="1">
            <a:spLocks/>
          </p:cNvSpPr>
          <p:nvPr/>
        </p:nvSpPr>
        <p:spPr>
          <a:xfrm>
            <a:off x="1845940" y="5301208"/>
            <a:ext cx="9505056" cy="146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Le plus long glacier du monde est le glacier Lambert en antarctique avec plus de 400 km de long et 100 km de large. </a:t>
            </a:r>
          </a:p>
          <a:p>
            <a:pPr marL="0" indent="0">
              <a:buFont typeface="Euphemia" pitchFamily="34" charset="0"/>
              <a:buNone/>
            </a:pPr>
            <a:endParaRPr lang="fr-FR" dirty="0"/>
          </a:p>
        </p:txBody>
      </p:sp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Emplacement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75682FF-179C-4D52-A771-3B5B12829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989956" y="1865615"/>
            <a:ext cx="9361040" cy="264350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0EEFF39C-F776-451B-9A43-DE60FDED79D5}"/>
              </a:ext>
            </a:extLst>
          </p:cNvPr>
          <p:cNvCxnSpPr>
            <a:cxnSpLocks/>
          </p:cNvCxnSpPr>
          <p:nvPr/>
        </p:nvCxnSpPr>
        <p:spPr>
          <a:xfrm flipV="1">
            <a:off x="4582244" y="4509120"/>
            <a:ext cx="1872208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D8A30CB-1E73-44FC-8F97-32CCDEE8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03027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712211" y="900910"/>
            <a:ext cx="9782801" cy="1447969"/>
          </a:xfrm>
        </p:spPr>
        <p:txBody>
          <a:bodyPr rtlCol="0">
            <a:normAutofit fontScale="92500" lnSpcReduction="20000"/>
          </a:bodyPr>
          <a:lstStyle/>
          <a:p>
            <a:pPr lvl="0"/>
            <a:r>
              <a:rPr lang="fr-FR" dirty="0"/>
              <a:t>Pour qu’un glacier apparaisse, il est nécessaire d’avoir des températures suffisamment froides (-30 </a:t>
            </a:r>
            <a:r>
              <a:rPr lang="fr-FR" dirty="0" err="1"/>
              <a:t>degrès</a:t>
            </a:r>
            <a:r>
              <a:rPr lang="fr-FR" dirty="0"/>
              <a:t>) pour que la pluie se transforme en glace. </a:t>
            </a:r>
          </a:p>
          <a:p>
            <a:pPr lvl="0"/>
            <a:r>
              <a:rPr lang="fr-FR" dirty="0"/>
              <a:t>Le sol doit aussi rester froid durant toute l’année</a:t>
            </a:r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Formation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365BEFA-4AAE-4BB5-87DE-BEFA86836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02124" y="2457747"/>
            <a:ext cx="5861070" cy="41027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62AE008-5A47-441B-AD49-46F281C15079}"/>
              </a:ext>
            </a:extLst>
          </p:cNvPr>
          <p:cNvSpPr txBox="1"/>
          <p:nvPr/>
        </p:nvSpPr>
        <p:spPr>
          <a:xfrm flipH="1">
            <a:off x="3790156" y="2780928"/>
            <a:ext cx="14664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FR" dirty="0"/>
          </a:p>
          <a:p>
            <a:r>
              <a:rPr lang="fr-FR" dirty="0"/>
              <a:t>Neige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237201C-5D50-411F-B916-0E4556406526}"/>
              </a:ext>
            </a:extLst>
          </p:cNvPr>
          <p:cNvSpPr txBox="1"/>
          <p:nvPr/>
        </p:nvSpPr>
        <p:spPr>
          <a:xfrm flipH="1">
            <a:off x="5590356" y="2756101"/>
            <a:ext cx="18722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FR" dirty="0"/>
          </a:p>
          <a:p>
            <a:r>
              <a:rPr lang="fr-FR" dirty="0"/>
              <a:t>Ecoulement de la glace</a:t>
            </a:r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D123C1EA-58BA-439D-8012-B2E2C03E84E1}"/>
              </a:ext>
            </a:extLst>
          </p:cNvPr>
          <p:cNvSpPr txBox="1"/>
          <p:nvPr/>
        </p:nvSpPr>
        <p:spPr>
          <a:xfrm flipH="1">
            <a:off x="7896744" y="4941168"/>
            <a:ext cx="129401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FR" dirty="0"/>
          </a:p>
          <a:p>
            <a:r>
              <a:rPr lang="fr-FR" dirty="0"/>
              <a:t>Iceberg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72CBFBC4-9212-4BAE-B700-C4C651AA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45705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712211" y="900910"/>
            <a:ext cx="9782801" cy="1447969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fr-FR" dirty="0"/>
              <a:t>Il existe différents types de glaciers : </a:t>
            </a:r>
          </a:p>
          <a:p>
            <a:pPr lvl="1"/>
            <a:r>
              <a:rPr lang="fr-FR" dirty="0"/>
              <a:t>Un glacier de vallée   </a:t>
            </a:r>
          </a:p>
          <a:p>
            <a:pPr lvl="1"/>
            <a:r>
              <a:rPr lang="fr-FR" dirty="0"/>
              <a:t>Un glacier suspendu</a:t>
            </a:r>
          </a:p>
          <a:p>
            <a:pPr lvl="1"/>
            <a:r>
              <a:rPr lang="fr-FR" dirty="0"/>
              <a:t>Un glacier de cirque</a:t>
            </a:r>
          </a:p>
          <a:p>
            <a:pPr lvl="1"/>
            <a:endParaRPr lang="fr-FR" dirty="0"/>
          </a:p>
        </p:txBody>
      </p:sp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Types</a:t>
            </a:r>
          </a:p>
        </p:txBody>
      </p: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xmlns="" id="{3236F5C8-F518-4833-95C4-01D2A81CF26A}"/>
              </a:ext>
            </a:extLst>
          </p:cNvPr>
          <p:cNvCxnSpPr>
            <a:cxnSpLocks/>
          </p:cNvCxnSpPr>
          <p:nvPr/>
        </p:nvCxnSpPr>
        <p:spPr>
          <a:xfrm rot="5400000">
            <a:off x="974306" y="2251513"/>
            <a:ext cx="1926214" cy="2847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 : en arc 35">
            <a:extLst>
              <a:ext uri="{FF2B5EF4-FFF2-40B4-BE49-F238E27FC236}">
                <a16:creationId xmlns:a16="http://schemas.microsoft.com/office/drawing/2014/main" xmlns="" id="{E122A20F-8919-4E83-AB79-F207C74E7A99}"/>
              </a:ext>
            </a:extLst>
          </p:cNvPr>
          <p:cNvCxnSpPr>
            <a:cxnSpLocks/>
          </p:cNvCxnSpPr>
          <p:nvPr/>
        </p:nvCxnSpPr>
        <p:spPr>
          <a:xfrm flipV="1">
            <a:off x="5073897" y="1916832"/>
            <a:ext cx="2510074" cy="3600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C:\Documents and Settings\user\Mes documents\fichiers_word_\glacier_de_vallee.jpg">
            <a:extLst>
              <a:ext uri="{FF2B5EF4-FFF2-40B4-BE49-F238E27FC236}">
                <a16:creationId xmlns:a16="http://schemas.microsoft.com/office/drawing/2014/main" xmlns="" id="{C64BB066-5F93-4BA3-A3CD-C68511ED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763" y="3232442"/>
            <a:ext cx="3210134" cy="18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user\Mes documents\fichiers_word_\glacier_suspendu.jpg">
            <a:extLst>
              <a:ext uri="{FF2B5EF4-FFF2-40B4-BE49-F238E27FC236}">
                <a16:creationId xmlns:a16="http://schemas.microsoft.com/office/drawing/2014/main" xmlns="" id="{19727B6F-D068-478F-B07D-5F0F2C4A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436" y="4549249"/>
            <a:ext cx="3210134" cy="17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xmlns="" id="{07D1FF7C-87E1-4836-87F8-1E03100CAA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5374" y="2192210"/>
            <a:ext cx="2729729" cy="19088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3" descr="C:\Documents and Settings\user\Mes documents\fichiers_word_\glacier_cirque.jpg">
            <a:extLst>
              <a:ext uri="{FF2B5EF4-FFF2-40B4-BE49-F238E27FC236}">
                <a16:creationId xmlns:a16="http://schemas.microsoft.com/office/drawing/2014/main" xmlns="" id="{DEF18172-4B80-4EC1-B5C2-8F7D376A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580" y="1819520"/>
            <a:ext cx="3142692" cy="16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608FC077-6FBA-4A65-A496-018E2297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57451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712211" y="900910"/>
            <a:ext cx="9782801" cy="1447969"/>
          </a:xfrm>
        </p:spPr>
        <p:txBody>
          <a:bodyPr rtlCol="0">
            <a:normAutofit/>
          </a:bodyPr>
          <a:lstStyle/>
          <a:p>
            <a:pPr lvl="0"/>
            <a:r>
              <a:rPr lang="fr-FR" dirty="0"/>
              <a:t>Il existe différents types de glaciers : </a:t>
            </a:r>
          </a:p>
          <a:p>
            <a:pPr lvl="1"/>
            <a:r>
              <a:rPr lang="fr-FR" dirty="0"/>
              <a:t>Un glacier côtier   </a:t>
            </a:r>
          </a:p>
          <a:p>
            <a:pPr lvl="1"/>
            <a:r>
              <a:rPr lang="fr-FR" dirty="0"/>
              <a:t>La mer de glace</a:t>
            </a:r>
          </a:p>
        </p:txBody>
      </p:sp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Types</a:t>
            </a:r>
          </a:p>
        </p:txBody>
      </p: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xmlns="" id="{3236F5C8-F518-4833-95C4-01D2A81CF26A}"/>
              </a:ext>
            </a:extLst>
          </p:cNvPr>
          <p:cNvCxnSpPr>
            <a:cxnSpLocks/>
          </p:cNvCxnSpPr>
          <p:nvPr/>
        </p:nvCxnSpPr>
        <p:spPr>
          <a:xfrm rot="5400000">
            <a:off x="984784" y="2377525"/>
            <a:ext cx="1926214" cy="2847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xmlns="" id="{07D1FF7C-87E1-4836-87F8-1E03100CAA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06565" y="2024559"/>
            <a:ext cx="1872208" cy="180077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3" descr="C:\Documents and Settings\user\Mes documents\fichiers_word_\glacier_cotier.jpg">
            <a:extLst>
              <a:ext uri="{FF2B5EF4-FFF2-40B4-BE49-F238E27FC236}">
                <a16:creationId xmlns:a16="http://schemas.microsoft.com/office/drawing/2014/main" xmlns="" id="{87D6BBE5-1FFD-404A-8743-F1385B6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891" y="3413759"/>
            <a:ext cx="3110150" cy="15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70E621E-4300-4BD2-9792-4E6D332E1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743054" y="3861048"/>
            <a:ext cx="2651787" cy="198884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215823E5-B5EB-4AE3-A157-5739DCFE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95154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6863608" y="146590"/>
            <a:ext cx="4161443" cy="569919"/>
          </a:xfrm>
        </p:spPr>
        <p:txBody>
          <a:bodyPr rtlCol="0">
            <a:normAutofit/>
          </a:bodyPr>
          <a:lstStyle/>
          <a:p>
            <a:pPr marL="0" indent="0" fontAlgn="base">
              <a:buNone/>
            </a:pPr>
            <a:r>
              <a:rPr lang="it-IT" sz="2000" dirty="0"/>
              <a:t>Le Perito Moreno en Patagonie</a:t>
            </a:r>
          </a:p>
          <a:p>
            <a:pPr lvl="1"/>
            <a:endParaRPr lang="fr-FR" dirty="0"/>
          </a:p>
        </p:txBody>
      </p:sp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Beaux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12B669F-D57B-430E-9546-7C0751257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892393" y="658456"/>
            <a:ext cx="3888432" cy="29163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BDE67CB-F1B0-420D-91A7-18C1D4513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989956" y="658456"/>
            <a:ext cx="3888432" cy="2916324"/>
          </a:xfrm>
          <a:prstGeom prst="rect">
            <a:avLst/>
          </a:prstGeom>
        </p:spPr>
      </p:pic>
      <p:sp>
        <p:nvSpPr>
          <p:cNvPr id="16" name="Espace réservé du contenu 13">
            <a:extLst>
              <a:ext uri="{FF2B5EF4-FFF2-40B4-BE49-F238E27FC236}">
                <a16:creationId xmlns:a16="http://schemas.microsoft.com/office/drawing/2014/main" xmlns="" id="{F06C93F0-2E7A-4723-B3D7-2D70CA5C61A4}"/>
              </a:ext>
            </a:extLst>
          </p:cNvPr>
          <p:cNvSpPr txBox="1">
            <a:spLocks/>
          </p:cNvSpPr>
          <p:nvPr/>
        </p:nvSpPr>
        <p:spPr>
          <a:xfrm>
            <a:off x="2079712" y="146590"/>
            <a:ext cx="4104456" cy="51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Euphemia" pitchFamily="34" charset="0"/>
              <a:buNone/>
            </a:pPr>
            <a:r>
              <a:rPr lang="it-IT" sz="2000" dirty="0"/>
              <a:t>La mer de glace en France</a:t>
            </a:r>
          </a:p>
          <a:p>
            <a:pPr lvl="1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F7906E8-D3C1-4297-9915-44BCAB5BF1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989956" y="3789040"/>
            <a:ext cx="3888432" cy="2835696"/>
          </a:xfrm>
          <a:prstGeom prst="rect">
            <a:avLst/>
          </a:prstGeom>
        </p:spPr>
      </p:pic>
      <p:sp>
        <p:nvSpPr>
          <p:cNvPr id="20" name="Espace réservé du contenu 13">
            <a:extLst>
              <a:ext uri="{FF2B5EF4-FFF2-40B4-BE49-F238E27FC236}">
                <a16:creationId xmlns:a16="http://schemas.microsoft.com/office/drawing/2014/main" xmlns="" id="{08FEF531-1F28-4325-8C34-C696C7677443}"/>
              </a:ext>
            </a:extLst>
          </p:cNvPr>
          <p:cNvSpPr txBox="1">
            <a:spLocks/>
          </p:cNvSpPr>
          <p:nvPr/>
        </p:nvSpPr>
        <p:spPr>
          <a:xfrm>
            <a:off x="6061006" y="4797152"/>
            <a:ext cx="4104456" cy="51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r-FR" sz="2000" dirty="0"/>
              <a:t>Le </a:t>
            </a:r>
            <a:r>
              <a:rPr lang="fr-FR" sz="2000" dirty="0" err="1"/>
              <a:t>Briksdal</a:t>
            </a:r>
            <a:r>
              <a:rPr lang="fr-FR" sz="2000" dirty="0"/>
              <a:t> en Norvège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94C9D41-2BC0-4954-AEFD-2CA5A264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93621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Evolution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D22F769-750B-47C8-8291-4E43CC3D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548680"/>
            <a:ext cx="6264695" cy="612068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Au cours de l’histoire de la terre, il y a toujours eu des changements climatiques. </a:t>
            </a:r>
          </a:p>
          <a:p>
            <a:r>
              <a:rPr lang="fr-FR" dirty="0"/>
              <a:t>Actuellement, l’augmentation des températures (appelé réchauffement climatique) provoque la fonte des glaciers.</a:t>
            </a:r>
          </a:p>
          <a:p>
            <a:r>
              <a:rPr lang="fr-FR" dirty="0"/>
              <a:t> Cette augmentation des températures est provoquée par l’homme à cause de certains gaz. </a:t>
            </a:r>
          </a:p>
          <a:p>
            <a:r>
              <a:rPr lang="fr-FR" dirty="0"/>
              <a:t>Les scientifiques disent que la fonte des glaciers s’accélère de manière inquiétante à cause de l’augmentation des températures. Ceci provoque des inondations et des sécheresses.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4E6E946-49DE-42AC-9709-02E859461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38628" y="1772816"/>
            <a:ext cx="3456384" cy="259228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B8641C7-7E76-4DC3-B781-C6CD9AC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71500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712211" y="900910"/>
            <a:ext cx="9782801" cy="1447969"/>
          </a:xfrm>
        </p:spPr>
        <p:txBody>
          <a:bodyPr rtlCol="0">
            <a:normAutofit fontScale="85000" lnSpcReduction="10000"/>
          </a:bodyPr>
          <a:lstStyle/>
          <a:p>
            <a:pPr lvl="0"/>
            <a:r>
              <a:rPr lang="fr-FR" dirty="0"/>
              <a:t>Les glaciers peuvent provoquer de nombreuses catastrophes : </a:t>
            </a:r>
          </a:p>
          <a:p>
            <a:pPr lvl="1"/>
            <a:r>
              <a:rPr lang="fr-FR" dirty="0"/>
              <a:t>des avalanches   </a:t>
            </a:r>
          </a:p>
          <a:p>
            <a:pPr lvl="1"/>
            <a:r>
              <a:rPr lang="fr-FR" dirty="0"/>
              <a:t>des inondations</a:t>
            </a:r>
          </a:p>
          <a:p>
            <a:pPr lvl="1"/>
            <a:r>
              <a:rPr lang="fr-FR" dirty="0"/>
              <a:t>des chutes de rochers</a:t>
            </a:r>
          </a:p>
          <a:p>
            <a:pPr lvl="1"/>
            <a:endParaRPr lang="fr-FR" dirty="0"/>
          </a:p>
        </p:txBody>
      </p:sp>
      <p:sp>
        <p:nvSpPr>
          <p:cNvPr id="11" name="Titre 12">
            <a:extLst>
              <a:ext uri="{FF2B5EF4-FFF2-40B4-BE49-F238E27FC236}">
                <a16:creationId xmlns:a16="http://schemas.microsoft.com/office/drawing/2014/main" xmlns="" id="{DA6921DC-37AE-44B6-9C68-DBCD019ED01A}"/>
              </a:ext>
            </a:extLst>
          </p:cNvPr>
          <p:cNvSpPr txBox="1">
            <a:spLocks/>
          </p:cNvSpPr>
          <p:nvPr/>
        </p:nvSpPr>
        <p:spPr>
          <a:xfrm rot="16200000">
            <a:off x="-2746224" y="3271810"/>
            <a:ext cx="6830620" cy="28700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Risques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843F4AC-1146-45A6-BB65-D5D77E9E5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582248" y="3796848"/>
            <a:ext cx="4032448" cy="271850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BB0D9B5-9456-4A4E-B252-9E305AD5C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557908" y="2506852"/>
            <a:ext cx="4104456" cy="3078342"/>
          </a:xfrm>
          <a:prstGeom prst="rect">
            <a:avLst/>
          </a:prstGeom>
        </p:spPr>
      </p:pic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xmlns="" id="{3236F5C8-F518-4833-95C4-01D2A81CF26A}"/>
              </a:ext>
            </a:extLst>
          </p:cNvPr>
          <p:cNvCxnSpPr>
            <a:cxnSpLocks/>
          </p:cNvCxnSpPr>
          <p:nvPr/>
        </p:nvCxnSpPr>
        <p:spPr>
          <a:xfrm rot="5400000">
            <a:off x="1210045" y="1850652"/>
            <a:ext cx="1271791" cy="4320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xmlns="" id="{D06954AC-54FF-443F-B659-C3F3A4171BB6}"/>
              </a:ext>
            </a:extLst>
          </p:cNvPr>
          <p:cNvCxnSpPr>
            <a:cxnSpLocks/>
          </p:cNvCxnSpPr>
          <p:nvPr/>
        </p:nvCxnSpPr>
        <p:spPr>
          <a:xfrm>
            <a:off x="4589044" y="1690555"/>
            <a:ext cx="2088232" cy="202403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D1643751-CDE6-4184-996E-85842E9350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-620" t="24596" r="620" b="-24596"/>
          <a:stretch/>
        </p:blipFill>
        <p:spPr>
          <a:xfrm>
            <a:off x="7318548" y="1340768"/>
            <a:ext cx="4626360" cy="3073638"/>
          </a:xfrm>
          <a:prstGeom prst="rect">
            <a:avLst/>
          </a:prstGeom>
        </p:spPr>
      </p:pic>
      <p:cxnSp>
        <p:nvCxnSpPr>
          <p:cNvPr id="36" name="Connecteur : en arc 35">
            <a:extLst>
              <a:ext uri="{FF2B5EF4-FFF2-40B4-BE49-F238E27FC236}">
                <a16:creationId xmlns:a16="http://schemas.microsoft.com/office/drawing/2014/main" xmlns="" id="{E122A20F-8919-4E83-AB79-F207C74E7A99}"/>
              </a:ext>
            </a:extLst>
          </p:cNvPr>
          <p:cNvCxnSpPr>
            <a:cxnSpLocks/>
          </p:cNvCxnSpPr>
          <p:nvPr/>
        </p:nvCxnSpPr>
        <p:spPr>
          <a:xfrm flipV="1">
            <a:off x="5230320" y="1556792"/>
            <a:ext cx="1872204" cy="5098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1E421B1D-DC8F-41E0-83E8-836C0521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fr-FR" noProof="0" smtClean="0"/>
              <a:pPr rtl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72357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e conception Flocon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565625_TF03460579" id="{C66D81CF-8FF8-435F-9682-1B45DABE0EC9}" vid="{4B52AD94-2B39-4680-91F4-DF60ED03B6E9}"/>
    </a:ext>
  </a:extLst>
</a:theme>
</file>

<file path=ppt/theme/theme2.xml><?xml version="1.0" encoding="utf-8"?>
<a:theme xmlns:a="http://schemas.openxmlformats.org/drawingml/2006/main" name="Thème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Diapositives de conception Flocons</Template>
  <TotalTime>11944</TotalTime>
  <Words>295</Words>
  <Application>Microsoft Office PowerPoint</Application>
  <PresentationFormat>Personnalisé</PresentationFormat>
  <Paragraphs>59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de conception Flocons</vt:lpstr>
      <vt:lpstr>Les glaciers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glaciers</dc:title>
  <dc:creator>Sanaz STENGER</dc:creator>
  <cp:lastModifiedBy>Alain</cp:lastModifiedBy>
  <cp:revision>42</cp:revision>
  <cp:lastPrinted>2018-01-03T14:42:49Z</cp:lastPrinted>
  <dcterms:created xsi:type="dcterms:W3CDTF">2017-12-25T10:17:58Z</dcterms:created>
  <dcterms:modified xsi:type="dcterms:W3CDTF">2018-01-09T18:42:57Z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